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4" r:id="rId4"/>
  </p:sldMasterIdLst>
  <p:notesMasterIdLst>
    <p:notesMasterId r:id="rId27"/>
  </p:notesMasterIdLst>
  <p:sldIdLst>
    <p:sldId id="256" r:id="rId5"/>
    <p:sldId id="265" r:id="rId6"/>
    <p:sldId id="384" r:id="rId7"/>
    <p:sldId id="287" r:id="rId8"/>
    <p:sldId id="289" r:id="rId9"/>
    <p:sldId id="324" r:id="rId10"/>
    <p:sldId id="328" r:id="rId11"/>
    <p:sldId id="419" r:id="rId12"/>
    <p:sldId id="429" r:id="rId13"/>
    <p:sldId id="428" r:id="rId14"/>
    <p:sldId id="270" r:id="rId15"/>
    <p:sldId id="273" r:id="rId16"/>
    <p:sldId id="427" r:id="rId17"/>
    <p:sldId id="292" r:id="rId18"/>
    <p:sldId id="319" r:id="rId19"/>
    <p:sldId id="279" r:id="rId20"/>
    <p:sldId id="280" r:id="rId21"/>
    <p:sldId id="271" r:id="rId22"/>
    <p:sldId id="275" r:id="rId23"/>
    <p:sldId id="391" r:id="rId24"/>
    <p:sldId id="329" r:id="rId25"/>
    <p:sldId id="386" r:id="rId26"/>
    <p:sldId id="392" r:id="rId28"/>
    <p:sldId id="394" r:id="rId29"/>
    <p:sldId id="418" r:id="rId30"/>
    <p:sldId id="272" r:id="rId31"/>
    <p:sldId id="414" r:id="rId32"/>
    <p:sldId id="382" r:id="rId33"/>
    <p:sldId id="354" r:id="rId34"/>
    <p:sldId id="423" r:id="rId35"/>
    <p:sldId id="424" r:id="rId36"/>
    <p:sldId id="276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belmyne" initials="S" lastIdx="10" clrIdx="0"/>
  <p:cmAuthor id="2" name="kc3310" initials="k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647A3"/>
    <a:srgbClr val="2C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724" y="52"/>
      </p:cViewPr>
      <p:guideLst>
        <p:guide orient="horz" pos="2175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gs" Target="tags/tag11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F8F-2BE3-4732-8618-E9E06A0B9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F8F-2BE3-4732-8618-E9E06A0B9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452A846-AAAE-4B76-83E2-8D33EC0050E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452A846-AAAE-4B76-83E2-8D33EC0050E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28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28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28.png"/><Relationship Id="rId2" Type="http://schemas.openxmlformats.org/officeDocument/2006/relationships/tags" Target="../tags/tag45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28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tags" Target="../tags/tag68.xml"/><Relationship Id="rId4" Type="http://schemas.openxmlformats.org/officeDocument/2006/relationships/image" Target="../media/image28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tags" Target="../tags/tag71.xml"/><Relationship Id="rId4" Type="http://schemas.openxmlformats.org/officeDocument/2006/relationships/image" Target="../media/image28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30.png"/><Relationship Id="rId7" Type="http://schemas.openxmlformats.org/officeDocument/2006/relationships/tags" Target="../tags/tag79.xml"/><Relationship Id="rId6" Type="http://schemas.openxmlformats.org/officeDocument/2006/relationships/image" Target="../media/image29.png"/><Relationship Id="rId5" Type="http://schemas.openxmlformats.org/officeDocument/2006/relationships/tags" Target="../tags/tag78.xml"/><Relationship Id="rId4" Type="http://schemas.openxmlformats.org/officeDocument/2006/relationships/image" Target="../media/image28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31.pn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2.xml"/><Relationship Id="rId2" Type="http://schemas.openxmlformats.org/officeDocument/2006/relationships/image" Target="../media/image32.png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87.xml"/><Relationship Id="rId7" Type="http://schemas.openxmlformats.org/officeDocument/2006/relationships/image" Target="../media/image33.png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../media/image28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91.xml"/><Relationship Id="rId7" Type="http://schemas.openxmlformats.org/officeDocument/2006/relationships/image" Target="../media/image38.png"/><Relationship Id="rId6" Type="http://schemas.openxmlformats.org/officeDocument/2006/relationships/tags" Target="../tags/tag9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tags" Target="../tags/tag89.xml"/><Relationship Id="rId2" Type="http://schemas.openxmlformats.org/officeDocument/2006/relationships/image" Target="../media/image35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41.png"/><Relationship Id="rId3" Type="http://schemas.openxmlformats.org/officeDocument/2006/relationships/tags" Target="../tags/tag93.xml"/><Relationship Id="rId2" Type="http://schemas.openxmlformats.org/officeDocument/2006/relationships/image" Target="../media/image40.png"/><Relationship Id="rId1" Type="http://schemas.openxmlformats.org/officeDocument/2006/relationships/tags" Target="../tags/tag9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97.xml"/><Relationship Id="rId2" Type="http://schemas.openxmlformats.org/officeDocument/2006/relationships/image" Target="../media/image42.png"/><Relationship Id="rId1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02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52.png"/><Relationship Id="rId7" Type="http://schemas.openxmlformats.org/officeDocument/2006/relationships/tags" Target="../tags/tag106.xml"/><Relationship Id="rId6" Type="http://schemas.openxmlformats.org/officeDocument/2006/relationships/image" Target="../media/image51.png"/><Relationship Id="rId5" Type="http://schemas.openxmlformats.org/officeDocument/2006/relationships/tags" Target="../tags/tag105.xml"/><Relationship Id="rId4" Type="http://schemas.openxmlformats.org/officeDocument/2006/relationships/image" Target="../media/image50.jpeg"/><Relationship Id="rId3" Type="http://schemas.openxmlformats.org/officeDocument/2006/relationships/tags" Target="../tags/tag104.xml"/><Relationship Id="rId2" Type="http://schemas.openxmlformats.org/officeDocument/2006/relationships/image" Target="../media/image49.jpeg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tags" Target="../tags/tag108.xml"/><Relationship Id="rId10" Type="http://schemas.openxmlformats.org/officeDocument/2006/relationships/image" Target="../media/image53.png"/><Relationship Id="rId1" Type="http://schemas.openxmlformats.org/officeDocument/2006/relationships/tags" Target="../tags/tag10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7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1020" y="1916430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基于多模态大模型的软硬件结合智慧体育产品和服务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23253" y="1628458"/>
            <a:ext cx="4697413" cy="0"/>
          </a:xfrm>
          <a:prstGeom prst="line">
            <a:avLst/>
          </a:prstGeom>
          <a:ln w="25400" cmpd="sng">
            <a:solidFill>
              <a:srgbClr val="2CD9BD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23253" y="3716655"/>
            <a:ext cx="1512888" cy="0"/>
          </a:xfrm>
          <a:prstGeom prst="line">
            <a:avLst/>
          </a:prstGeom>
          <a:ln w="15875" cmpd="sng">
            <a:solidFill>
              <a:srgbClr val="2CD9BD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标题 307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41020" y="5228273"/>
            <a:ext cx="10363200" cy="9318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40000"/>
              </a:lnSpc>
              <a:buClrTx/>
              <a:buFontTx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汇报人：无锡光忆科技有限公司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高昊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40000"/>
              </a:lnSpc>
              <a:buClrTx/>
              <a:buFontTx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911350"/>
            <a:ext cx="5799455" cy="3934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548640"/>
            <a:ext cx="5553075" cy="3703320"/>
          </a:xfrm>
          <a:prstGeom prst="rect">
            <a:avLst/>
          </a:prstGeom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4220845"/>
            <a:ext cx="5061585" cy="2410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0430" y="452120"/>
            <a:ext cx="4547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＋教育的延伸：智能发明机器人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——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从想法到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0" name="Group 11"/>
          <p:cNvGrpSpPr/>
          <p:nvPr/>
        </p:nvGrpSpPr>
        <p:grpSpPr>
          <a:xfrm>
            <a:off x="491808" y="2338388"/>
            <a:ext cx="3482975" cy="2220651"/>
            <a:chOff x="1369473" y="1156383"/>
            <a:chExt cx="3482747" cy="2220926"/>
          </a:xfrm>
        </p:grpSpPr>
        <p:sp>
          <p:nvSpPr>
            <p:cNvPr id="9" name="Rectangle: Rounded Corners 7"/>
            <p:cNvSpPr/>
            <p:nvPr>
              <p:custDataLst>
                <p:tags r:id="rId5"/>
              </p:custDataLst>
            </p:nvPr>
          </p:nvSpPr>
          <p:spPr>
            <a:xfrm>
              <a:off x="1603274" y="1303463"/>
              <a:ext cx="3248946" cy="1853418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: Shape 6"/>
            <p:cNvSpPr/>
            <p:nvPr>
              <p:custDataLst>
                <p:tags r:id="rId6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3" name="Group 10"/>
            <p:cNvGrpSpPr/>
            <p:nvPr/>
          </p:nvGrpSpPr>
          <p:grpSpPr>
            <a:xfrm>
              <a:off x="1630823" y="1602899"/>
              <a:ext cx="3004193" cy="1774410"/>
              <a:chOff x="1630823" y="1547736"/>
              <a:chExt cx="3004193" cy="1774410"/>
            </a:xfrm>
          </p:grpSpPr>
          <p:sp>
            <p:nvSpPr>
              <p:cNvPr id="7" name="Text Placeholder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25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630823" y="1547736"/>
                <a:ext cx="2553803" cy="1774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国家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1.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为体育总局设计全民健身国产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大模型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2.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为羽毛球国家队设计辅助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教练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为高山滑雪国家队设计积分系统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平台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9226" name="Group 13"/>
          <p:cNvGrpSpPr/>
          <p:nvPr/>
        </p:nvGrpSpPr>
        <p:grpSpPr>
          <a:xfrm>
            <a:off x="4222433" y="2482533"/>
            <a:ext cx="5861050" cy="1974136"/>
            <a:chOff x="1603274" y="1303463"/>
            <a:chExt cx="5861000" cy="1973303"/>
          </a:xfrm>
        </p:grpSpPr>
        <p:sp>
          <p:nvSpPr>
            <p:cNvPr id="15" name="Rectangle: Rounded Corners 14"/>
            <p:cNvSpPr/>
            <p:nvPr>
              <p:custDataLst>
                <p:tags r:id="rId9"/>
              </p:custDataLst>
            </p:nvPr>
          </p:nvSpPr>
          <p:spPr>
            <a:xfrm>
              <a:off x="1603274" y="1303463"/>
              <a:ext cx="5861000" cy="1853418"/>
            </a:xfrm>
            <a:prstGeom prst="roundRect">
              <a:avLst>
                <a:gd name="adj" fmla="val 4365"/>
              </a:avLst>
            </a:pr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rgbClr val="4865C8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8" name="Group 16"/>
            <p:cNvGrpSpPr/>
            <p:nvPr/>
          </p:nvGrpSpPr>
          <p:grpSpPr>
            <a:xfrm>
              <a:off x="1754656" y="1606151"/>
              <a:ext cx="3498185" cy="1670615"/>
              <a:chOff x="1754656" y="1550988"/>
              <a:chExt cx="3498185" cy="1670615"/>
            </a:xfrm>
          </p:grpSpPr>
          <p:sp>
            <p:nvSpPr>
              <p:cNvPr id="17" name="Text Placeholder 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20695" y="1727251"/>
                <a:ext cx="2977515" cy="118300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30" name="TextBox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754656" y="1550988"/>
                <a:ext cx="3498185" cy="16706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地方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把我们的服务下沉到地方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承接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地方赛事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负责省队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培训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en-US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20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20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231" name="Text Placeholder 4"/>
          <p:cNvSpPr txBox="1"/>
          <p:nvPr>
            <p:custDataLst>
              <p:tags r:id="rId12"/>
            </p:custDataLst>
          </p:nvPr>
        </p:nvSpPr>
        <p:spPr>
          <a:xfrm>
            <a:off x="787057" y="4251192"/>
            <a:ext cx="7541191" cy="2346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zh-CN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自上而下的阶梯式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296" y="3127710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</a:t>
            </a:r>
            <a:r>
              <a:rPr lang="en-US" altLang="zh-CN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地方</a:t>
            </a:r>
            <a:endParaRPr lang="zh-CN" altLang="en-US" sz="32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0" name="Group 11"/>
          <p:cNvGrpSpPr/>
          <p:nvPr/>
        </p:nvGrpSpPr>
        <p:grpSpPr>
          <a:xfrm>
            <a:off x="491808" y="2338388"/>
            <a:ext cx="3483993" cy="2000306"/>
            <a:chOff x="1369473" y="1156383"/>
            <a:chExt cx="3483765" cy="2000554"/>
          </a:xfrm>
        </p:grpSpPr>
        <p:sp>
          <p:nvSpPr>
            <p:cNvPr id="9" name="Rectangle: Rounded Corners 7"/>
            <p:cNvSpPr/>
            <p:nvPr>
              <p:custDataLst>
                <p:tags r:id="rId5"/>
              </p:custDataLst>
            </p:nvPr>
          </p:nvSpPr>
          <p:spPr>
            <a:xfrm>
              <a:off x="1603274" y="1303463"/>
              <a:ext cx="3248946" cy="1853418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: Shape 6"/>
            <p:cNvSpPr/>
            <p:nvPr>
              <p:custDataLst>
                <p:tags r:id="rId6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3" name="Group 10"/>
            <p:cNvGrpSpPr/>
            <p:nvPr/>
          </p:nvGrpSpPr>
          <p:grpSpPr>
            <a:xfrm>
              <a:off x="1717178" y="1382527"/>
              <a:ext cx="3136060" cy="1774410"/>
              <a:chOff x="1717178" y="1327364"/>
              <a:chExt cx="3136060" cy="1774410"/>
            </a:xfrm>
          </p:grpSpPr>
          <p:sp>
            <p:nvSpPr>
              <p:cNvPr id="7" name="Text Placeholder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25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717178" y="1327364"/>
                <a:ext cx="3136060" cy="1774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校园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TO School&amp;TO Government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1.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培养孩子对人工智能的兴趣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2.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增加孩子运动量和运动热情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对场馆的引流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对品牌的宣传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9226" name="Group 13"/>
          <p:cNvGrpSpPr/>
          <p:nvPr/>
        </p:nvGrpSpPr>
        <p:grpSpPr>
          <a:xfrm>
            <a:off x="4222433" y="2482533"/>
            <a:ext cx="5861050" cy="1854200"/>
            <a:chOff x="1603274" y="1303463"/>
            <a:chExt cx="5861000" cy="1853418"/>
          </a:xfrm>
        </p:grpSpPr>
        <p:sp>
          <p:nvSpPr>
            <p:cNvPr id="15" name="Rectangle: Rounded Corners 14"/>
            <p:cNvSpPr/>
            <p:nvPr>
              <p:custDataLst>
                <p:tags r:id="rId9"/>
              </p:custDataLst>
            </p:nvPr>
          </p:nvSpPr>
          <p:spPr>
            <a:xfrm>
              <a:off x="1603274" y="1303463"/>
              <a:ext cx="5861000" cy="1853418"/>
            </a:xfrm>
            <a:prstGeom prst="roundRect">
              <a:avLst>
                <a:gd name="adj" fmla="val 4365"/>
              </a:avLst>
            </a:pr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rgbClr val="4865C8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8" name="Group 16"/>
            <p:cNvGrpSpPr/>
            <p:nvPr/>
          </p:nvGrpSpPr>
          <p:grpSpPr>
            <a:xfrm>
              <a:off x="1820695" y="1385899"/>
              <a:ext cx="3498185" cy="1670615"/>
              <a:chOff x="1820695" y="1330736"/>
              <a:chExt cx="3498185" cy="1670615"/>
            </a:xfrm>
          </p:grpSpPr>
          <p:sp>
            <p:nvSpPr>
              <p:cNvPr id="17" name="Text Placeholder 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20695" y="1727251"/>
                <a:ext cx="2977515" cy="118300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30" name="TextBox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20695" y="1330736"/>
                <a:ext cx="3498185" cy="16706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场馆、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赛事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TO B TO C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对体育中心智能化升级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将运动项目进行数字化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提高民众运动的幸福感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提高对运动的消费意愿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en-US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20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20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231" name="Text Placeholder 4"/>
          <p:cNvSpPr txBox="1"/>
          <p:nvPr>
            <p:custDataLst>
              <p:tags r:id="rId12"/>
            </p:custDataLst>
          </p:nvPr>
        </p:nvSpPr>
        <p:spPr>
          <a:xfrm>
            <a:off x="787057" y="4251192"/>
            <a:ext cx="7541191" cy="2346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zh-CN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校园、场馆、赛事相互促进的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296" y="3127710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</a:t>
            </a:r>
            <a:r>
              <a:rPr lang="en-US" altLang="zh-CN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场馆</a:t>
            </a:r>
            <a:r>
              <a:rPr lang="en-US" altLang="zh-CN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赛事</a:t>
            </a:r>
            <a:endParaRPr lang="zh-CN" altLang="en-US" sz="32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1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0" name="Group 11"/>
          <p:cNvGrpSpPr/>
          <p:nvPr/>
        </p:nvGrpSpPr>
        <p:grpSpPr>
          <a:xfrm>
            <a:off x="1097385" y="4846598"/>
            <a:ext cx="5185569" cy="1663548"/>
            <a:chOff x="1369473" y="1156383"/>
            <a:chExt cx="4482502" cy="1847000"/>
          </a:xfrm>
        </p:grpSpPr>
        <p:sp>
          <p:nvSpPr>
            <p:cNvPr id="9" name="Rectangle: Rounded Corners 7"/>
            <p:cNvSpPr/>
            <p:nvPr>
              <p:custDataLst>
                <p:tags r:id="rId4"/>
              </p:custDataLst>
            </p:nvPr>
          </p:nvSpPr>
          <p:spPr>
            <a:xfrm>
              <a:off x="1603274" y="1303464"/>
              <a:ext cx="3762198" cy="1699919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: Shape 6"/>
            <p:cNvSpPr/>
            <p:nvPr>
              <p:custDataLst>
                <p:tags r:id="rId5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3" name="Group 10"/>
            <p:cNvGrpSpPr/>
            <p:nvPr/>
          </p:nvGrpSpPr>
          <p:grpSpPr>
            <a:xfrm>
              <a:off x="1820696" y="1386625"/>
              <a:ext cx="4031279" cy="1616757"/>
              <a:chOff x="1820696" y="1331462"/>
              <a:chExt cx="4031279" cy="1616757"/>
            </a:xfrm>
          </p:grpSpPr>
          <p:sp>
            <p:nvSpPr>
              <p:cNvPr id="7" name="Text Placeholder 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25" name="TextBox 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6183" y="1331462"/>
                <a:ext cx="4025792" cy="151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校园：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To School &amp; 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Government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1.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培养孩子对人工智能的兴趣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2.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增加孩子运动量和运动热情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对场馆的引流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对品牌的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宣传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240529" y="1073772"/>
            <a:ext cx="1392561" cy="769454"/>
            <a:chOff x="1349051" y="1085650"/>
            <a:chExt cx="1392561" cy="769454"/>
          </a:xfrm>
        </p:grpSpPr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charset="-122"/>
                </a:rPr>
                <a:t>产品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59896" y="1085650"/>
            <a:ext cx="1392561" cy="769454"/>
            <a:chOff x="1349051" y="1085650"/>
            <a:chExt cx="1392561" cy="769454"/>
          </a:xfrm>
        </p:grpSpPr>
        <p:sp>
          <p:nvSpPr>
            <p:cNvPr id="25" name="椭圆 24"/>
            <p:cNvSpPr/>
            <p:nvPr>
              <p:custDataLst>
                <p:tags r:id="rId9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a typeface="微软雅黑" panose="020B0503020204020204" charset="-122"/>
                </a:rPr>
                <a:t>场馆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25870" y="118501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项目难点：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21" idx="6"/>
            <a:endCxn id="25" idx="2"/>
          </p:cNvCxnSpPr>
          <p:nvPr/>
        </p:nvCxnSpPr>
        <p:spPr>
          <a:xfrm>
            <a:off x="3633090" y="1458499"/>
            <a:ext cx="1526806" cy="11878"/>
          </a:xfrm>
          <a:prstGeom prst="straightConnector1">
            <a:avLst/>
          </a:prstGeom>
          <a:ln>
            <a:solidFill>
              <a:srgbClr val="0647A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05003" y="2510460"/>
            <a:ext cx="2108614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校园与场馆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赛事相互促进的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三元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结构：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20488" y="2490946"/>
            <a:ext cx="43628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加入校园这个主体作为中介，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在早期就能为场馆起到引流带来效益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，可以增加场馆方的合作推广</a:t>
            </a:r>
            <a:r>
              <a:rPr lang="zh-CN" altLang="en-US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意愿。同时校园的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商业模式较为灵活，可以根据实际情况进行调整。</a:t>
            </a:r>
            <a:endParaRPr lang="en-US" altLang="zh-CN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2733" y="1095208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3764" y="1021195"/>
            <a:ext cx="598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524555" y="2490946"/>
            <a:ext cx="4265136" cy="2107527"/>
            <a:chOff x="3001823" y="2502040"/>
            <a:chExt cx="4265136" cy="2107527"/>
          </a:xfrm>
        </p:grpSpPr>
        <p:grpSp>
          <p:nvGrpSpPr>
            <p:cNvPr id="31" name="组合 30"/>
            <p:cNvGrpSpPr/>
            <p:nvPr/>
          </p:nvGrpSpPr>
          <p:grpSpPr>
            <a:xfrm>
              <a:off x="4456251" y="2502040"/>
              <a:ext cx="1392561" cy="769454"/>
              <a:chOff x="1349051" y="1085650"/>
              <a:chExt cx="1392561" cy="769454"/>
            </a:xfrm>
          </p:grpSpPr>
          <p:sp>
            <p:nvSpPr>
              <p:cNvPr id="32" name="椭圆 3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charset="-122"/>
                  </a:rPr>
                  <a:t>产品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874398" y="3800752"/>
              <a:ext cx="1392561" cy="769454"/>
              <a:chOff x="1349051" y="1085650"/>
              <a:chExt cx="1392561" cy="769454"/>
            </a:xfrm>
          </p:grpSpPr>
          <p:sp>
            <p:nvSpPr>
              <p:cNvPr id="35" name="椭圆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ea typeface="微软雅黑" panose="020B0503020204020204" charset="-122"/>
                  </a:rPr>
                  <a:t>场馆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8" name="直接箭头连接符 37"/>
            <p:cNvCxnSpPr>
              <a:stCxn id="42" idx="6"/>
              <a:endCxn id="35" idx="2"/>
            </p:cNvCxnSpPr>
            <p:nvPr/>
          </p:nvCxnSpPr>
          <p:spPr>
            <a:xfrm>
              <a:off x="4394384" y="4183504"/>
              <a:ext cx="1480014" cy="1975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3001823" y="3798777"/>
              <a:ext cx="1392561" cy="769454"/>
              <a:chOff x="1349051" y="1085650"/>
              <a:chExt cx="1392561" cy="769454"/>
            </a:xfrm>
          </p:grpSpPr>
          <p:sp>
            <p:nvSpPr>
              <p:cNvPr id="42" name="椭圆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ea typeface="微软雅黑" panose="020B0503020204020204" charset="-122"/>
                  </a:rPr>
                  <a:t>校园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cxnSp>
          <p:nvCxnSpPr>
            <p:cNvPr id="48" name="直接箭头连接符 47"/>
            <p:cNvCxnSpPr>
              <a:stCxn id="32" idx="3"/>
              <a:endCxn id="42" idx="7"/>
            </p:cNvCxnSpPr>
            <p:nvPr/>
          </p:nvCxnSpPr>
          <p:spPr>
            <a:xfrm flipH="1">
              <a:off x="4190448" y="3158810"/>
              <a:ext cx="469739" cy="752651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2" idx="5"/>
              <a:endCxn id="35" idx="1"/>
            </p:cNvCxnSpPr>
            <p:nvPr/>
          </p:nvCxnSpPr>
          <p:spPr>
            <a:xfrm>
              <a:off x="5644876" y="3158810"/>
              <a:ext cx="433458" cy="754626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4806068" y="4209457"/>
              <a:ext cx="12095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引流</a:t>
              </a:r>
              <a:endParaRPr lang="zh-CN" altLang="en-US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5" name="Group 11"/>
          <p:cNvGrpSpPr/>
          <p:nvPr/>
        </p:nvGrpSpPr>
        <p:grpSpPr>
          <a:xfrm>
            <a:off x="6306446" y="4846598"/>
            <a:ext cx="4508929" cy="1788514"/>
            <a:chOff x="1369473" y="1156383"/>
            <a:chExt cx="4508635" cy="1985747"/>
          </a:xfrm>
        </p:grpSpPr>
        <p:sp>
          <p:nvSpPr>
            <p:cNvPr id="56" name="Rectangle: Rounded Corners 7"/>
            <p:cNvSpPr/>
            <p:nvPr>
              <p:custDataLst>
                <p:tags r:id="rId13"/>
              </p:custDataLst>
            </p:nvPr>
          </p:nvSpPr>
          <p:spPr>
            <a:xfrm>
              <a:off x="1603274" y="1303464"/>
              <a:ext cx="3762198" cy="1699919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: Shape 6"/>
            <p:cNvSpPr/>
            <p:nvPr>
              <p:custDataLst>
                <p:tags r:id="rId14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Group 10"/>
            <p:cNvGrpSpPr/>
            <p:nvPr/>
          </p:nvGrpSpPr>
          <p:grpSpPr>
            <a:xfrm>
              <a:off x="1820696" y="1374549"/>
              <a:ext cx="4057412" cy="1767581"/>
              <a:chOff x="1820696" y="1319386"/>
              <a:chExt cx="4057412" cy="1767581"/>
            </a:xfrm>
          </p:grpSpPr>
          <p:sp>
            <p:nvSpPr>
              <p:cNvPr id="59" name="Text Placeholder 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TextBox 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852316" y="1319386"/>
                <a:ext cx="4025792" cy="17675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lvl="0"/>
                <a:r>
                  <a:rPr lang="zh-CN" alt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场馆、赛事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en-US" altLang="zh-CN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</a:t>
                </a:r>
                <a:r>
                  <a:rPr lang="en-US" altLang="zh-CN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对体育中心智能化升级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将运动项目进行数字化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提高民众运动的幸福感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提高对运动的消费意愿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endParaRPr lang="en-US" altLang="zh-CN" sz="1600" b="1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sz="2000" b="1" dirty="0">
                    <a:solidFill>
                      <a:srgbClr val="80808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2000" b="1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807009" y="3176607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前期投放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330705" y="3188675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后期投放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35360" y="2204864"/>
            <a:ext cx="113200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1" name="Text Placeholder 4"/>
          <p:cNvSpPr txBox="1"/>
          <p:nvPr>
            <p:custDataLst>
              <p:tags r:id="rId5"/>
            </p:custDataLst>
          </p:nvPr>
        </p:nvSpPr>
        <p:spPr>
          <a:xfrm>
            <a:off x="787057" y="4251192"/>
            <a:ext cx="7541191" cy="2346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zh-CN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296" y="3127710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校园</a:t>
            </a:r>
            <a:r>
              <a:rPr lang="en-US" altLang="zh-CN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场馆</a:t>
            </a:r>
            <a:endParaRPr lang="zh-CN" altLang="en-US" sz="3200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4035" y="1124585"/>
            <a:ext cx="109626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市场推广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4979" y="2204707"/>
            <a:ext cx="1392561" cy="769454"/>
            <a:chOff x="1349051" y="1085650"/>
            <a:chExt cx="1392561" cy="769454"/>
          </a:xfrm>
        </p:grpSpPr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rPr>
                <a:t>校园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38384" y="2167877"/>
            <a:ext cx="1392561" cy="769454"/>
            <a:chOff x="1349051" y="1085650"/>
            <a:chExt cx="1392561" cy="769454"/>
          </a:xfrm>
        </p:grpSpPr>
        <p:sp>
          <p:nvSpPr>
            <p:cNvPr id="11" name="椭圆 10"/>
            <p:cNvSpPr/>
            <p:nvPr>
              <p:custDataLst>
                <p:tags r:id="rId8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rPr>
                <a:t>场馆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15670" y="3161665"/>
            <a:ext cx="47478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利用我们团队已经开设科技类课程的高中（江苏省排名前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高中有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家），先、进行人工智能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体育概念课程设计、基地建设、社团建设，继而推广到江苏省，再至全国；同时辐射到相关中小学。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43700" y="316166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依托学校附近的体育中心，进行学校和体育中心的联动。学校周围半径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10km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均为比较有效的对体育中心的辐射范围。对体育中心进行智能化升级，吸引学校对人工智能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体育的孩子和家长。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校园与场馆相互促进的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3670" y="3140968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     </a:t>
            </a:r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校园</a:t>
            </a:r>
            <a:endParaRPr lang="zh-CN" altLang="en-US" sz="3200" b="1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408" y="2132965"/>
            <a:ext cx="727280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阶段：进行人工智能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体育宣讲，简易版智能运动体验（学校）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阶段：进行智能体育课程设计、智能体育社团建立、运动会、艺术节（学校）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阶段：进行智能体育基地建设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校园、场馆、赛事相互促进的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8115" y="3068955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场馆、</a:t>
            </a:r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赛事</a:t>
            </a:r>
            <a:endParaRPr lang="zh-CN" altLang="en-US" sz="3200" b="1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432" y="2132965"/>
            <a:ext cx="69397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场馆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阶段：基础设备搭设，满足实时回放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慢放、（低成本）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阶段：进阶版设备搭设，加入算法功能，能实现一些精彩集锦，或为赛事提供基于图像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的数据服务（成本增加）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阶段：投入可穿戴设备，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精细化运动数据化展示以及更多精彩集锦类型（高成本）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035" y="980440"/>
            <a:ext cx="3367405" cy="6889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3525" y="1484630"/>
            <a:ext cx="6682740" cy="4780915"/>
            <a:chOff x="415" y="2338"/>
            <a:chExt cx="10524" cy="7529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15" y="4833"/>
              <a:ext cx="10524" cy="503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06" y="2338"/>
              <a:ext cx="10433" cy="2748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5102225" y="5871210"/>
            <a:ext cx="156972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9425" y="6087110"/>
            <a:ext cx="2736215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68475" y="6290310"/>
            <a:ext cx="3429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380605" y="1412875"/>
            <a:ext cx="4116070" cy="3562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 smtClean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sz="2400" b="1" spc="30" dirty="0" err="1" smtClean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数字化转型</a:t>
            </a:r>
            <a:r>
              <a:rPr sz="2400" spc="3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完善</a:t>
            </a:r>
            <a:r>
              <a:rPr sz="2400" b="1" spc="30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学校体育模式</a:t>
            </a:r>
            <a:r>
              <a:rPr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，整合各级</a:t>
            </a:r>
            <a:r>
              <a:rPr sz="2400" b="1" spc="30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各类青</a:t>
            </a:r>
            <a:r>
              <a:rPr sz="2400" b="1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少年</a:t>
            </a:r>
            <a:r>
              <a:rPr sz="2400" b="1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体育赛事</a:t>
            </a:r>
            <a:r>
              <a:rPr lang="zh-CN" sz="24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sz="2400" spc="3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支持开展</a:t>
            </a:r>
            <a:r>
              <a:rPr lang="en-US"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b="1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智能健身</a:t>
            </a:r>
            <a:r>
              <a:rPr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 赛事、</a:t>
            </a:r>
            <a:r>
              <a:rPr sz="240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虚拟运动等新兴运动。</a:t>
            </a:r>
            <a:endParaRPr lang="en-US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 smtClean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sz="2400" spc="30" dirty="0" err="1" smtClean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开发标准统一的科学</a:t>
            </a:r>
            <a:r>
              <a:rPr sz="2400" b="1" spc="30" dirty="0" err="1" smtClean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运动积分体系</a:t>
            </a:r>
            <a:r>
              <a:rPr lang="zh-CN" sz="2400" spc="30" dirty="0" err="1" smtClean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4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471"/>
          <p:cNvSpPr txBox="1"/>
          <p:nvPr>
            <p:custDataLst>
              <p:tags r:id="rId2"/>
            </p:custDataLst>
          </p:nvPr>
        </p:nvSpPr>
        <p:spPr>
          <a:xfrm>
            <a:off x="1128713" y="3100388"/>
            <a:ext cx="318135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9" name="文本框 472"/>
          <p:cNvSpPr txBox="1"/>
          <p:nvPr>
            <p:custDataLst>
              <p:tags r:id="rId3"/>
            </p:custDataLst>
          </p:nvPr>
        </p:nvSpPr>
        <p:spPr>
          <a:xfrm>
            <a:off x="1128713" y="2390775"/>
            <a:ext cx="1300162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5" name="直接连接符 474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11414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文本框 3"/>
          <p:cNvSpPr txBox="1"/>
          <p:nvPr>
            <p:custDataLst>
              <p:tags r:id="rId5"/>
            </p:custDataLst>
          </p:nvPr>
        </p:nvSpPr>
        <p:spPr>
          <a:xfrm>
            <a:off x="7323138" y="1774825"/>
            <a:ext cx="2668587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技术及产品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2" name="文本框 53"/>
          <p:cNvSpPr txBox="1"/>
          <p:nvPr>
            <p:custDataLst>
              <p:tags r:id="rId6"/>
            </p:custDataLst>
          </p:nvPr>
        </p:nvSpPr>
        <p:spPr>
          <a:xfrm>
            <a:off x="6386513" y="1714500"/>
            <a:ext cx="1008062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3" name="文本框 4"/>
          <p:cNvSpPr txBox="1"/>
          <p:nvPr>
            <p:custDataLst>
              <p:tags r:id="rId7"/>
            </p:custDataLst>
          </p:nvPr>
        </p:nvSpPr>
        <p:spPr>
          <a:xfrm>
            <a:off x="7323138" y="2698750"/>
            <a:ext cx="38655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4" name="文本框 5"/>
          <p:cNvSpPr txBox="1"/>
          <p:nvPr>
            <p:custDataLst>
              <p:tags r:id="rId8"/>
            </p:custDataLst>
          </p:nvPr>
        </p:nvSpPr>
        <p:spPr>
          <a:xfrm>
            <a:off x="6386513" y="2636838"/>
            <a:ext cx="1008062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5" name="文本框 6"/>
          <p:cNvSpPr txBox="1"/>
          <p:nvPr>
            <p:custDataLst>
              <p:tags r:id="rId9"/>
            </p:custDataLst>
          </p:nvPr>
        </p:nvSpPr>
        <p:spPr>
          <a:xfrm>
            <a:off x="7323138" y="3646488"/>
            <a:ext cx="2668587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6" name="文本框 8"/>
          <p:cNvSpPr txBox="1"/>
          <p:nvPr>
            <p:custDataLst>
              <p:tags r:id="rId10"/>
            </p:custDataLst>
          </p:nvPr>
        </p:nvSpPr>
        <p:spPr>
          <a:xfrm>
            <a:off x="6386513" y="3584575"/>
            <a:ext cx="1008062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7" name="文本框 9"/>
          <p:cNvSpPr txBox="1"/>
          <p:nvPr>
            <p:custDataLst>
              <p:tags r:id="rId11"/>
            </p:custDataLst>
          </p:nvPr>
        </p:nvSpPr>
        <p:spPr>
          <a:xfrm>
            <a:off x="7323138" y="4559300"/>
            <a:ext cx="2668587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8" name="文本框 10"/>
          <p:cNvSpPr txBox="1"/>
          <p:nvPr>
            <p:custDataLst>
              <p:tags r:id="rId12"/>
            </p:custDataLst>
          </p:nvPr>
        </p:nvSpPr>
        <p:spPr>
          <a:xfrm>
            <a:off x="6386513" y="4497388"/>
            <a:ext cx="1008062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23" b="2002"/>
          <a:stretch>
            <a:fillRect/>
          </a:stretch>
        </p:blipFill>
        <p:spPr>
          <a:xfrm>
            <a:off x="1415415" y="1124585"/>
            <a:ext cx="8959850" cy="5445125"/>
          </a:xfrm>
          <a:prstGeom prst="rect">
            <a:avLst/>
          </a:prstGeom>
        </p:spPr>
      </p:pic>
      <p:sp>
        <p:nvSpPr>
          <p:cNvPr id="11266" name="文本框 29"/>
          <p:cNvSpPr txBox="1"/>
          <p:nvPr>
            <p:custDataLst>
              <p:tags r:id="rId3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8" name="Text Placeholder 4"/>
          <p:cNvSpPr txBox="1"/>
          <p:nvPr>
            <p:custDataLst>
              <p:tags r:id="rId5"/>
            </p:custDataLst>
          </p:nvPr>
        </p:nvSpPr>
        <p:spPr>
          <a:xfrm>
            <a:off x="911290" y="1268730"/>
            <a:ext cx="10009112" cy="381149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zh-CN" sz="2000" spc="7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需求层面：</a:t>
            </a:r>
            <a:endParaRPr lang="zh-CN" sz="20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0">
              <a:lnSpc>
                <a:spcPct val="120000"/>
              </a:lnSpc>
              <a:spcBef>
                <a:spcPts val="0"/>
              </a:spcBef>
              <a:buFont typeface="+mj-ea"/>
            </a:pPr>
            <a:endParaRPr sz="20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0">
              <a:lnSpc>
                <a:spcPct val="150000"/>
              </a:lnSpc>
              <a:spcBef>
                <a:spcPts val="0"/>
              </a:spcBef>
            </a:pPr>
            <a:endParaRPr lang="en-US" altLang="en-US" sz="1600" dirty="0"/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zh-CN" altLang="en-US" sz="1600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911225" y="1700530"/>
            <a:ext cx="71837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运动精彩表现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没有记录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剪辑个人集锦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时间太长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找不到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合适的人一起运动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运动场馆服务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同质化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严重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不清楚个人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动作姿势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技术层面：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最近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年，计算机视觉技术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突飞猛进，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让以前难以完成的需求变得可能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完成。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月诞生的目标检测算法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YOLOv8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比它前身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YOLO5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nano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版本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下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精度提高了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33%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，速度几乎一致；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此外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硬件计算功能也进展迅猛：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底显卡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RTX4090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比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旗舰显卡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RTX3090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性能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提高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100%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（发布价格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接近）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rcRect l="50877" t="1202" r="-1827"/>
          <a:stretch>
            <a:fillRect/>
          </a:stretch>
        </p:blipFill>
        <p:spPr>
          <a:xfrm>
            <a:off x="6023610" y="405130"/>
            <a:ext cx="4333240" cy="2677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51855" y="2996565"/>
            <a:ext cx="4712335" cy="374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 bwMode="auto">
          <a:xfrm>
            <a:off x="8009890" y="865505"/>
            <a:ext cx="373253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endParaRPr lang="zh-CN" alt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8810" y="121920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800" b="1" spc="690" dirty="0">
              <a:ln w="19050">
                <a:noFill/>
              </a:ln>
              <a:solidFill>
                <a:srgbClr val="1F5C93"/>
              </a:solidFill>
              <a:effectLst>
                <a:outerShdw blurRad="50800" dist="38100" dir="5400000" algn="t" rotWithShape="0">
                  <a:srgbClr val="002060">
                    <a:alpha val="22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0" name="用户…"/>
          <p:cNvSpPr txBox="1"/>
          <p:nvPr/>
        </p:nvSpPr>
        <p:spPr>
          <a:xfrm>
            <a:off x="12484100" y="6229350"/>
            <a:ext cx="4445000" cy="317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558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indent="0" algn="ctr">
              <a:buClrTx/>
              <a:buSzTx/>
              <a:buNone/>
              <a:defRPr sz="2400" b="1"/>
            </a:pPr>
            <a:r>
              <a:t>用户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rPr lang="zh-CN"/>
              <a:t>错误率较高</a:t>
            </a:r>
            <a:endParaRPr lang="zh-CN"/>
          </a:p>
          <a:p>
            <a:pPr marL="0" indent="0" algn="ctr">
              <a:buClrTx/>
              <a:buSzTx/>
              <a:buNone/>
              <a:defRPr sz="2400"/>
            </a:pPr>
            <a:r>
              <a:t>缺乏沉浸感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t>无法满足社交</a:t>
            </a:r>
            <a:r>
              <a:rPr lang="zh-CN"/>
              <a:t>等</a:t>
            </a:r>
            <a:r>
              <a:t>需求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325" y="4044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670" y="1196975"/>
            <a:ext cx="3928110" cy="353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03930" y="4581525"/>
            <a:ext cx="1134745" cy="4832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rcRect r="439" b="11765"/>
          <a:stretch>
            <a:fillRect/>
          </a:stretch>
        </p:blipFill>
        <p:spPr>
          <a:xfrm>
            <a:off x="6167755" y="627380"/>
            <a:ext cx="4794885" cy="2624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68205" y="692785"/>
            <a:ext cx="361950" cy="215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56045" y="3429000"/>
            <a:ext cx="452882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25" y="981075"/>
            <a:ext cx="4991735" cy="3064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8390" y="981075"/>
            <a:ext cx="5107940" cy="3161665"/>
          </a:xfrm>
          <a:prstGeom prst="rect">
            <a:avLst/>
          </a:prstGeom>
        </p:spPr>
      </p:pic>
      <p:sp>
        <p:nvSpPr>
          <p:cNvPr id="11266" name="文本框 29"/>
          <p:cNvSpPr txBox="1"/>
          <p:nvPr>
            <p:custDataLst>
              <p:tags r:id="rId5"/>
            </p:custDataLst>
          </p:nvPr>
        </p:nvSpPr>
        <p:spPr>
          <a:xfrm>
            <a:off x="479425" y="33274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4" y="4509135"/>
            <a:ext cx="923321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仅以篮球为例，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万个篮球场地，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1.25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亿篮球人口，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7600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万核心篮球人口。民间篮球赛事每年百万场。抖音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2021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年篮球话题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2964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亿视频播放量，千万名篮球内容创作者。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 bwMode="auto">
          <a:xfrm>
            <a:off x="8009890" y="865505"/>
            <a:ext cx="373253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endParaRPr lang="zh-CN" alt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8810" y="121920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800" b="1" spc="690" dirty="0">
              <a:ln w="19050">
                <a:noFill/>
              </a:ln>
              <a:solidFill>
                <a:srgbClr val="1F5C93"/>
              </a:solidFill>
              <a:effectLst>
                <a:outerShdw blurRad="50800" dist="38100" dir="5400000" algn="t" rotWithShape="0">
                  <a:srgbClr val="002060">
                    <a:alpha val="22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0" name="用户…"/>
          <p:cNvSpPr txBox="1"/>
          <p:nvPr/>
        </p:nvSpPr>
        <p:spPr>
          <a:xfrm>
            <a:off x="12484100" y="6229350"/>
            <a:ext cx="4445000" cy="317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558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indent="0" algn="ctr">
              <a:buClrTx/>
              <a:buSzTx/>
              <a:buNone/>
              <a:defRPr sz="2400" b="1"/>
            </a:pPr>
            <a:r>
              <a:t>用户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rPr lang="zh-CN"/>
              <a:t>错误率较高</a:t>
            </a:r>
            <a:endParaRPr lang="zh-CN"/>
          </a:p>
          <a:p>
            <a:pPr marL="0" indent="0" algn="ctr">
              <a:buClrTx/>
              <a:buSzTx/>
              <a:buNone/>
              <a:defRPr sz="2400"/>
            </a:pPr>
            <a:r>
              <a:t>缺乏沉浸感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t>无法满足社交</a:t>
            </a:r>
            <a:r>
              <a:rPr lang="zh-CN"/>
              <a:t>等</a:t>
            </a:r>
            <a:r>
              <a:t>需求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225" y="1124585"/>
            <a:ext cx="1671955" cy="1100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705735"/>
            <a:ext cx="3670300" cy="161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10" y="1052830"/>
            <a:ext cx="2961005" cy="972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20055" y="2772410"/>
            <a:ext cx="458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824BA"/>
                </a:solidFill>
              </a:rPr>
              <a:t>50+</a:t>
            </a:r>
            <a:r>
              <a:rPr lang="zh-CN" altLang="en-US"/>
              <a:t>合作球馆</a:t>
            </a:r>
            <a:r>
              <a:rPr lang="en-US" altLang="zh-CN"/>
              <a:t>          </a:t>
            </a:r>
            <a:r>
              <a:rPr lang="en-US" altLang="zh-CN" b="1">
                <a:solidFill>
                  <a:srgbClr val="0824BA"/>
                </a:solidFill>
              </a:rPr>
              <a:t>10万+</a:t>
            </a:r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75910" y="3140710"/>
            <a:ext cx="6746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市场处于初期阶段，渗透率不足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千分之一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4044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335280" y="260350"/>
            <a:ext cx="3376930" cy="2800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8930" y="3658870"/>
            <a:ext cx="45427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没有针对中国市场做</a:t>
            </a:r>
            <a:r>
              <a:rPr lang="zh-CN" altLang="en-US"/>
              <a:t>本土化适配（</a:t>
            </a:r>
            <a:r>
              <a:rPr lang="zh-CN" altLang="en-US"/>
              <a:t>比如汉化）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买断制</a:t>
            </a:r>
            <a:r>
              <a:rPr lang="en-US" altLang="zh-CN"/>
              <a:t>/</a:t>
            </a:r>
            <a:r>
              <a:rPr lang="zh-CN" altLang="en-US"/>
              <a:t>年费不符合中国的消费习惯，且费用</a:t>
            </a:r>
            <a:r>
              <a:rPr lang="zh-CN" altLang="en-US"/>
              <a:t>过高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捆绑苹果生态，比如苹果</a:t>
            </a:r>
            <a:r>
              <a:rPr lang="zh-CN" altLang="en-US"/>
              <a:t>手表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38925" y="553085"/>
            <a:ext cx="4569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以及其他</a:t>
            </a:r>
            <a:r>
              <a:rPr lang="en-US" altLang="zh-CN"/>
              <a:t>AI</a:t>
            </a:r>
            <a:r>
              <a:rPr lang="zh-CN" altLang="en-US"/>
              <a:t>教练</a:t>
            </a:r>
            <a:r>
              <a:rPr lang="zh-CN" altLang="en-US"/>
              <a:t>软硬件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传感器搭载在羽毛球拍、网球拍上，</a:t>
            </a:r>
            <a:r>
              <a:rPr lang="zh-CN" altLang="en-US"/>
              <a:t>很影响</a:t>
            </a:r>
            <a:r>
              <a:rPr lang="zh-CN" altLang="en-US"/>
              <a:t>手感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价格</a:t>
            </a:r>
            <a:r>
              <a:rPr lang="zh-CN" altLang="en-US"/>
              <a:t>高昂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部分需要海淘，售后</a:t>
            </a:r>
            <a:r>
              <a:rPr lang="zh-CN" altLang="en-US"/>
              <a:t>麻烦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。。。。。。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1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-387350"/>
            <a:ext cx="1500505" cy="3335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9425" y="2348865"/>
            <a:ext cx="3422650" cy="11197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高昊：</a:t>
            </a:r>
            <a:r>
              <a:rPr lang="en-US" altLang="zh-CN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CEO&amp;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负责人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卡内基梅隆大学计算机硕士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曾在Nie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en、LG等世界五百强企业担任过算法工程师实习，在中科院、香港科技大学担任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，两段创业经历，在计算机视觉方面有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年经验，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包括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三篇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SCI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一区文章和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两款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APP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。全国计算机竞赛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23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名，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ACM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竞赛吉林省金牌等；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有丰富的计算机视觉方向的算法能力和项目管理经验。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23385" y="2348865"/>
            <a:ext cx="4272280" cy="399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凌一洲：</a:t>
            </a:r>
            <a:r>
              <a:rPr lang="en-US" altLang="zh-CN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COO&amp;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市场推广</a:t>
            </a:r>
            <a:endParaRPr lang="en-US" altLang="zh-CN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南京师范大学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江苏多所重点中发科发副校长，江苏省大美育研究所副所长，南京师范大发博士研究生，江苏大发特聘导师，省级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网络名师工作室导师，国际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ESCI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期刊副主编。明表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SCI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SSCI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、核心期刊论文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50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多篇，出版著作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4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部，参编国家级规划教材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部，教发成果在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28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省份的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100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多所发校应用，指导发生获得省级以上奖项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100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多项。曾获省级教发成果奖特等奖、一等奖，中国明法协会数明法始业奖创金奖，中国科教影视最高奖数科蕾杯创并提名中国龙奖。曾在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民大会堂受到党和国家领导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的亲切接见。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87620" y="476885"/>
            <a:ext cx="1167130" cy="1643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650" y="548640"/>
            <a:ext cx="1062990" cy="1488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8070" y="2348865"/>
            <a:ext cx="30454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魏博文：</a:t>
            </a:r>
            <a:r>
              <a:rPr lang="en-US" altLang="zh-CN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CTO</a:t>
            </a:r>
            <a:endParaRPr lang="en-US" altLang="zh-CN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中国科学技术大学硕士</a:t>
            </a:r>
            <a:endParaRPr lang="en-US" altLang="zh-CN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曾在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funplus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担任游戏客户端开发岗位，负责工具向的开发和游戏设计，参与了多个游戏项目的开发和上线工作，有丰富的团队沟通经验，能组织起不同工种的分工合作。精通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Unreal Engine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Unity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，熟悉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Cocos Creator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Godot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，熟练掌握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C++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C#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TypeScript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，了解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Lua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，熟练使用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Blender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FMOD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Tiled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PhysX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Box2D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Photon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59825" y="4653280"/>
            <a:ext cx="1283970" cy="988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07035" y="90868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杨珉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南京大学计算机科学与技术系媒体计算组博士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从事视频理解相关方向，课题组为国内计算机视觉方向最顶尖之一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56270" y="8362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高英杰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北京航空航天大学博士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研究方向为通用目标检测，尤其是数据受限情况下（如小样本，跨域等）的目标检测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67530" y="836295"/>
            <a:ext cx="4037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宫磊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加州大学洛杉矶分校计算机硕士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算法开发负责人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旷视科技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担任算法工程师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3年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发表多篇计算机视觉方向文章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4825" y="2924810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花诚远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弗吉尼亚大学体育经济学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对运动经济学有多年的经验，具有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独到见解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1675" y="3212465"/>
            <a:ext cx="2459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谢晓俊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南京审计大学硕士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财务负责人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28025" y="3212465"/>
            <a:ext cx="2676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张佩鑫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吉林大学本科</a:t>
            </a:r>
            <a:endParaRPr lang="zh-CN" alt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平台推广负责人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3880" y="4796790"/>
            <a:ext cx="69723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16540" y="4580890"/>
            <a:ext cx="1381125" cy="1104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12350" y="4796790"/>
            <a:ext cx="795655" cy="703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28025" y="5372735"/>
            <a:ext cx="1267460" cy="988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08160" y="5386070"/>
            <a:ext cx="919480" cy="928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13"/>
          <a:stretch>
            <a:fillRect/>
          </a:stretch>
        </p:blipFill>
        <p:spPr>
          <a:xfrm>
            <a:off x="10416540" y="5511165"/>
            <a:ext cx="702310" cy="698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/>
        </p:nvSpPr>
        <p:spPr>
          <a:xfrm>
            <a:off x="767715" y="621030"/>
            <a:ext cx="1085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科学教育成果在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所江苏省首批高品质示范高中（共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所）推广应用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3615" y="1340485"/>
            <a:ext cx="9926320" cy="4831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960" y="404495"/>
            <a:ext cx="109518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我们项目专注于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智慧体育赛道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。运用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智能制造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计算机视觉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等技术，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摄像头和智能穿戴设备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软硬件结合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提供实时的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运动精彩集锦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运动数据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辅助教练功能，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国家体育总局、羽毛球国家队、高山滑雪国家队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等建立国家级的自研大模型以及智能化平台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。体育中心以及各种赛事的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端用户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的付费服务为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的盈利模式，同时建立校方的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科技类教育课程和基地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6270" y="4653280"/>
            <a:ext cx="3580765" cy="1742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3429000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7800" y="3081020"/>
            <a:ext cx="549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团队成员目前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位为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海内外硕博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，包括卡内基梅隆大学、清华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大学、加州大学洛杉矶分校、中国科学技术大学等。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3915" y="5352415"/>
            <a:ext cx="640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团队拥有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专利，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计算机类、教育类顶刊顶会以及核心期刊等，以及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著作。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212465"/>
            <a:ext cx="4813935" cy="186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1104900" y="2603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财务数据和</a:t>
            </a:r>
            <a:r>
              <a:rPr lang="zh-CN" altLang="en-US" sz="2800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</a:t>
            </a:r>
            <a:endParaRPr lang="zh-CN" altLang="en-US" sz="2800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3025" y="1125220"/>
            <a:ext cx="10281920" cy="4113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项目发展路线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下半年：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V1.0 --&gt;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完成三项国家级项目的交付版本，进行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 A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轮融资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增加地方场馆等的投入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V2.0  --&gt;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利用全面健身的大模型，搭建国民体质检测平台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将国家羽毛球队辅助教练的功能下沉到各个省队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将国家高山滑雪队的积分系统平台加入运动检测、运动分析、装备购买、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考取证书等功能，搭建国内高山滑雪一站式服务的官方平台。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2027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V3.0  --&gt; 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为国家、省、市三级运动人才的选拔制定规则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95325" y="1196340"/>
            <a:ext cx="1964690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销售预期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-1104900" y="2603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财务数据和</a:t>
            </a:r>
            <a:r>
              <a:rPr lang="zh-CN" altLang="en-US" sz="2800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</a:t>
            </a:r>
            <a:endParaRPr lang="zh-CN" altLang="en-US" sz="2800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97800" y="1244600"/>
            <a:ext cx="341058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半年全年达到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50w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年全年达到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150w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年销售额预定目标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350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1772920"/>
            <a:ext cx="5687060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52450" y="2997200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谢谢观看！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4339" name="标题 307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52450" y="3933825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Thank You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0931" t="24282" r="10931" b="18825"/>
          <a:stretch>
            <a:fillRect/>
          </a:stretch>
        </p:blipFill>
        <p:spPr>
          <a:xfrm>
            <a:off x="9264650" y="4004945"/>
            <a:ext cx="2787650" cy="274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1487805" y="1844675"/>
            <a:ext cx="6178550" cy="4217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030" t="5906" r="55909"/>
          <a:stretch>
            <a:fillRect/>
          </a:stretch>
        </p:blipFill>
        <p:spPr>
          <a:xfrm>
            <a:off x="10776585" y="116840"/>
            <a:ext cx="1347470" cy="2604135"/>
          </a:xfrm>
          <a:prstGeom prst="round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9150" y="381000"/>
            <a:ext cx="69005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软硬件结合的方式，通过对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硬件部分的智能改造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，结合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软件层面的计算机视觉算法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，和公司建立的运动类标准数据库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大模型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，实时捕捉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精彩集锦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人体姿势、运动数据，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提供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辅助教练功能。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再配合公司的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可穿戴设备，比如智能护腿板，能使数据更加精细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全面。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4277" r="27141" b="2073"/>
          <a:stretch>
            <a:fillRect/>
          </a:stretch>
        </p:blipFill>
        <p:spPr>
          <a:xfrm>
            <a:off x="10920730" y="2780665"/>
            <a:ext cx="1152525" cy="2160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905" y="1412875"/>
            <a:ext cx="1490980" cy="2064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56160" t="4421" r="2222" b="2158"/>
          <a:stretch>
            <a:fillRect/>
          </a:stretch>
        </p:blipFill>
        <p:spPr>
          <a:xfrm>
            <a:off x="9281795" y="3500755"/>
            <a:ext cx="1482090" cy="263842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28934" y="1134224"/>
            <a:ext cx="6096000" cy="235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运动影像记录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多机位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2K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高速摄像机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慢动作分析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实时回放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画面自动追踪球员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28934" y="4365104"/>
            <a:ext cx="609600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影像智能剪辑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多拍回合自动剪辑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截击部分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自动剪辑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精彩集锦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自动剪辑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2144" y="1252969"/>
            <a:ext cx="609600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辅助教练功能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球速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跑动距离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战术自动识别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视角自动模拟切换（换算成俯视角）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全景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场边设置摄像头即可，也可配套智能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穿戴设备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2144" y="5012804"/>
            <a:ext cx="6096000" cy="932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赛事直播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赛事对外直播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29"/>
          <p:cNvSpPr txBox="1"/>
          <p:nvPr>
            <p:custDataLst>
              <p:tags r:id="rId2"/>
            </p:custDataLst>
          </p:nvPr>
        </p:nvSpPr>
        <p:spPr>
          <a:xfrm>
            <a:off x="2207260" y="404495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产品主要功能 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0272395" y="1052830"/>
            <a:ext cx="2066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该次球路分析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44785" y="2637155"/>
            <a:ext cx="157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实时打球视频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73030" y="4869180"/>
            <a:ext cx="1549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历史打球记录和球路分析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" y="3348990"/>
            <a:ext cx="5160010" cy="2719070"/>
          </a:xfrm>
          <a:prstGeom prst="rect">
            <a:avLst/>
          </a:prstGeom>
        </p:spPr>
      </p:pic>
      <p:pic>
        <p:nvPicPr>
          <p:cNvPr id="2" name="图片 1" descr="Screenshot 2023-04-20 2050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10" y="980440"/>
            <a:ext cx="5327015" cy="3785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"/>
          <p:cNvSpPr/>
          <p:nvPr/>
        </p:nvSpPr>
        <p:spPr>
          <a:xfrm>
            <a:off x="0" y="6688454"/>
            <a:ext cx="12192000" cy="169545"/>
          </a:xfrm>
          <a:prstGeom prst="rect">
            <a:avLst/>
          </a:prstGeom>
          <a:solidFill>
            <a:srgbClr val="515F7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4035" y="356870"/>
            <a:ext cx="2753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1900" y="5805170"/>
            <a:ext cx="1035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多目标检测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时序多目标追踪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关键点检测算法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战术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268730"/>
            <a:ext cx="10201910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欧洲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0"/>
            <a:ext cx="4316730" cy="2347595"/>
          </a:xfrm>
          <a:prstGeom prst="rect">
            <a:avLst/>
          </a:prstGeom>
        </p:spPr>
      </p:pic>
      <p:pic>
        <p:nvPicPr>
          <p:cNvPr id="3" name="图片 2" descr="欧洲杯集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96520"/>
            <a:ext cx="4520565" cy="2365375"/>
          </a:xfrm>
          <a:prstGeom prst="rect">
            <a:avLst/>
          </a:prstGeom>
        </p:spPr>
      </p:pic>
      <p:pic>
        <p:nvPicPr>
          <p:cNvPr id="4" name="图片 3" descr="现实场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" y="2637155"/>
            <a:ext cx="4386580" cy="2216150"/>
          </a:xfrm>
          <a:prstGeom prst="rect">
            <a:avLst/>
          </a:prstGeom>
        </p:spPr>
      </p:pic>
      <p:pic>
        <p:nvPicPr>
          <p:cNvPr id="5" name="图片 4" descr="虚拟场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10" y="2637155"/>
            <a:ext cx="4540885" cy="2216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1380" y="772795"/>
            <a:ext cx="2157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欧洲杯：葡萄牙</a:t>
            </a:r>
            <a:r>
              <a:rPr lang="en-US" altLang="zh-CN"/>
              <a:t>VS</a:t>
            </a:r>
            <a:r>
              <a:rPr lang="zh-CN" altLang="en-US"/>
              <a:t>法国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52940" y="3106420"/>
            <a:ext cx="2207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太湖人才杯</a:t>
            </a:r>
            <a:r>
              <a:rPr lang="zh-CN" altLang="en-US"/>
              <a:t>的一场比赛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5" y="3858260"/>
            <a:ext cx="434149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89230"/>
            <a:ext cx="5615940" cy="5699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10" y="548640"/>
            <a:ext cx="6739255" cy="327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64495" y="3784600"/>
            <a:ext cx="1364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无锡跑吧公司作为我方重要的股权关联公司，我们拥有大量优质廉价算力</a:t>
            </a:r>
            <a:r>
              <a:rPr lang="zh-CN" altLang="en-US"/>
              <a:t>资源，为开发</a:t>
            </a:r>
            <a:r>
              <a:rPr lang="zh-CN" altLang="en-US"/>
              <a:t>助力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10" y="3697605"/>
            <a:ext cx="4790440" cy="20453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PLACING_PICTURE_USER_VIEWPORT" val="{&quot;height&quot;:2627,&quot;width&quot;:1865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PP_MARK_KEY" val="5b1189be-7a1e-4ac0-8e13-e3f84656585f"/>
  <p:tag name="COMMONDATA" val="eyJoZGlkIjoiMjYyZmZlM2RiNzNkODYzMmRmMzE4MjFlOTcxMTVjYTI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8138.39842519685,&quot;width&quot;:11924.34015748031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PLACING_PICTURE_USER_VIEWPORT" val="{&quot;height&quot;:1733,&quot;width&quot;:2633}"/>
</p:tagLst>
</file>

<file path=ppt/tags/tag97.xml><?xml version="1.0" encoding="utf-8"?>
<p:tagLst xmlns:p="http://schemas.openxmlformats.org/presentationml/2006/main">
  <p:tag name="KSO_WM_UNIT_PLACING_PICTURE_USER_VIEWPORT" val="{&quot;height&quot;:2540,&quot;width&quot;:5780}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3956</Words>
  <Application>WPS 演示</Application>
  <PresentationFormat>宽屏</PresentationFormat>
  <Paragraphs>370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Arial Unicode MS</vt:lpstr>
      <vt:lpstr>Calibri</vt:lpstr>
      <vt:lpstr>Avenir Next Regular</vt:lpstr>
      <vt:lpstr>AlienCaret</vt:lpstr>
      <vt:lpstr>仿宋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lishuyan</dc:creator>
  <cp:lastModifiedBy>Simbelmynë</cp:lastModifiedBy>
  <cp:revision>44</cp:revision>
  <dcterms:created xsi:type="dcterms:W3CDTF">2022-03-24T04:42:00Z</dcterms:created>
  <dcterms:modified xsi:type="dcterms:W3CDTF">2025-07-16T02:24:53Z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C0FFA3DCD49E4F3D9C5D548FD0E5416B_12</vt:lpwstr>
  </property>
</Properties>
</file>